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23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05F019-8A43-41C7-8B6F-804B45FEC729}" type="datetimeFigureOut">
              <a:rPr lang="en-US" smtClean="0"/>
              <a:pPr/>
              <a:t>7/22/2024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C73626-3879-4BF6-91EE-08465E574BD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C73626-3879-4BF6-91EE-08465E574BDA}"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C73626-3879-4BF6-91EE-08465E574BDA}"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C73626-3879-4BF6-91EE-08465E574BDA}"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C73626-3879-4BF6-91EE-08465E574BDA}"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C73626-3879-4BF6-91EE-08465E574BDA}"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BBC4A-60AC-4ECB-86E4-6995DD36CF3D}" type="datetimeFigureOut">
              <a:rPr lang="en-US" smtClean="0"/>
              <a:pPr/>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BBC4A-60AC-4ECB-86E4-6995DD36CF3D}" type="datetimeFigureOut">
              <a:rPr lang="en-US" smtClean="0"/>
              <a:pPr/>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DBBC4A-60AC-4ECB-86E4-6995DD36CF3D}" type="datetimeFigureOut">
              <a:rPr lang="en-US" smtClean="0"/>
              <a:pPr/>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DBBC4A-60AC-4ECB-86E4-6995DD36CF3D}" type="datetimeFigureOut">
              <a:rPr lang="en-US" smtClean="0"/>
              <a:pPr/>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DBBC4A-60AC-4ECB-86E4-6995DD36CF3D}" type="datetimeFigureOut">
              <a:rPr lang="en-US" smtClean="0"/>
              <a:pPr/>
              <a:t>7/22/2024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BBC4A-60AC-4ECB-86E4-6995DD36CF3D}" type="datetimeFigureOut">
              <a:rPr lang="en-US" smtClean="0"/>
              <a:pPr/>
              <a:t>7/22/2024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BBC4A-60AC-4ECB-86E4-6995DD36CF3D}" type="datetimeFigureOut">
              <a:rPr lang="en-US" smtClean="0"/>
              <a:pPr/>
              <a:t>7/22/2024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BBC4A-60AC-4ECB-86E4-6995DD36CF3D}" type="datetimeFigureOut">
              <a:rPr lang="en-US" smtClean="0"/>
              <a:pPr/>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BBC4A-60AC-4ECB-86E4-6995DD36CF3D}" type="datetimeFigureOut">
              <a:rPr lang="en-US" smtClean="0"/>
              <a:pPr/>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BBC4A-60AC-4ECB-86E4-6995DD36CF3D}" type="datetimeFigureOut">
              <a:rPr lang="en-US" smtClean="0"/>
              <a:pPr/>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BBC4A-60AC-4ECB-86E4-6995DD36CF3D}" type="datetimeFigureOut">
              <a:rPr lang="en-US" smtClean="0"/>
              <a:pPr/>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3F42A-F067-45DA-B7D5-8579430F30F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57000"/>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BBC4A-60AC-4ECB-86E4-6995DD36CF3D}" type="datetimeFigureOut">
              <a:rPr lang="en-US" smtClean="0"/>
              <a:pPr/>
              <a:t>7/22/2024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3F42A-F067-45DA-B7D5-8579430F30F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785794"/>
            <a:ext cx="7772400" cy="1470025"/>
          </a:xfrm>
        </p:spPr>
        <p:txBody>
          <a:bodyPr/>
          <a:lstStyle/>
          <a:p>
            <a:r>
              <a:rPr lang="en-US" dirty="0" smtClean="0"/>
              <a:t>DIGITAL </a:t>
            </a:r>
            <a:r>
              <a:rPr lang="en-US" dirty="0" smtClean="0"/>
              <a:t>SIGNATURE ADDON SAP </a:t>
            </a:r>
            <a:r>
              <a:rPr lang="en-US" dirty="0" smtClean="0"/>
              <a:t>BUSINESS ONE</a:t>
            </a:r>
            <a:endParaRPr lang="en-US" dirty="0"/>
          </a:p>
        </p:txBody>
      </p:sp>
      <p:sp>
        <p:nvSpPr>
          <p:cNvPr id="4" name="TextBox 3"/>
          <p:cNvSpPr txBox="1"/>
          <p:nvPr/>
        </p:nvSpPr>
        <p:spPr>
          <a:xfrm>
            <a:off x="5429224" y="5786454"/>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pic>
        <p:nvPicPr>
          <p:cNvPr id="5" name="Picture 4" descr="logo.png"/>
          <p:cNvPicPr>
            <a:picLocks noChangeAspect="1"/>
          </p:cNvPicPr>
          <p:nvPr/>
        </p:nvPicPr>
        <p:blipFill>
          <a:blip r:embed="rId2" cstate="print"/>
          <a:stretch>
            <a:fillRect/>
          </a:stretch>
        </p:blipFill>
        <p:spPr>
          <a:xfrm>
            <a:off x="357158" y="5643578"/>
            <a:ext cx="3685294" cy="92869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429224" y="6072206"/>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pic>
        <p:nvPicPr>
          <p:cNvPr id="9" name="Picture 8" descr="logo.png"/>
          <p:cNvPicPr>
            <a:picLocks noChangeAspect="1"/>
          </p:cNvPicPr>
          <p:nvPr/>
        </p:nvPicPr>
        <p:blipFill>
          <a:blip r:embed="rId2" cstate="print"/>
          <a:stretch>
            <a:fillRect/>
          </a:stretch>
        </p:blipFill>
        <p:spPr>
          <a:xfrm>
            <a:off x="357158" y="5786454"/>
            <a:ext cx="3401810" cy="857256"/>
          </a:xfrm>
          <a:prstGeom prst="rect">
            <a:avLst/>
          </a:prstGeom>
        </p:spPr>
      </p:pic>
      <p:sp>
        <p:nvSpPr>
          <p:cNvPr id="10" name="TextBox 9"/>
          <p:cNvSpPr txBox="1"/>
          <p:nvPr/>
        </p:nvSpPr>
        <p:spPr>
          <a:xfrm>
            <a:off x="2714612" y="500042"/>
            <a:ext cx="4143404" cy="646331"/>
          </a:xfrm>
          <a:prstGeom prst="rect">
            <a:avLst/>
          </a:prstGeom>
          <a:noFill/>
        </p:spPr>
        <p:txBody>
          <a:bodyPr wrap="square" rtlCol="0">
            <a:spAutoFit/>
          </a:bodyPr>
          <a:lstStyle/>
          <a:p>
            <a:pPr algn="ctr"/>
            <a:r>
              <a:rPr lang="en-US" sz="3600" dirty="0" smtClean="0">
                <a:latin typeface="Arial Rounded MT Bold" pitchFamily="34" charset="0"/>
              </a:rPr>
              <a:t>INTRODUCTION</a:t>
            </a:r>
            <a:endParaRPr lang="en-US" sz="3600" dirty="0">
              <a:latin typeface="Arial Rounded MT Bold" pitchFamily="34" charset="0"/>
            </a:endParaRPr>
          </a:p>
        </p:txBody>
      </p:sp>
      <p:sp>
        <p:nvSpPr>
          <p:cNvPr id="11" name="TextBox 10"/>
          <p:cNvSpPr txBox="1"/>
          <p:nvPr/>
        </p:nvSpPr>
        <p:spPr>
          <a:xfrm>
            <a:off x="357158" y="1643050"/>
            <a:ext cx="8786842" cy="3539430"/>
          </a:xfrm>
          <a:prstGeom prst="rect">
            <a:avLst/>
          </a:prstGeom>
          <a:noFill/>
        </p:spPr>
        <p:txBody>
          <a:bodyPr wrap="square" rtlCol="0">
            <a:spAutoFit/>
          </a:bodyPr>
          <a:lstStyle/>
          <a:p>
            <a:r>
              <a:rPr lang="en-US" sz="2800" b="1" dirty="0" smtClean="0">
                <a:latin typeface="Bookman Old Style" pitchFamily="18" charset="0"/>
              </a:rPr>
              <a:t>Overview</a:t>
            </a:r>
            <a:r>
              <a:rPr lang="en-US" sz="2800" b="1" dirty="0" smtClean="0">
                <a:latin typeface="Bookman Old Style" pitchFamily="18" charset="0"/>
              </a:rPr>
              <a:t>:</a:t>
            </a:r>
            <a:br>
              <a:rPr lang="en-US" sz="2800" b="1" dirty="0" smtClean="0">
                <a:latin typeface="Bookman Old Style" pitchFamily="18" charset="0"/>
              </a:rPr>
            </a:br>
            <a:endParaRPr lang="en-US" sz="2800" dirty="0" smtClean="0">
              <a:latin typeface="Bookman Old Style" pitchFamily="18" charset="0"/>
            </a:endParaRPr>
          </a:p>
          <a:p>
            <a:r>
              <a:rPr lang="en-US" sz="2400" dirty="0" smtClean="0">
                <a:latin typeface="Bookman Old Style" pitchFamily="18" charset="0"/>
              </a:rPr>
              <a:t>A digital signature add-on in SAP Business One is an enhancement designed to provide security, authenticity, and integrity to digital documents. This feature ensures that documents are signed digitally, confirming the identity of the signer and ensuring that the document has not been altered after signing.</a:t>
            </a:r>
          </a:p>
          <a:p>
            <a:endParaRPr lang="en-US" sz="2400" dirty="0">
              <a:latin typeface="Bookman Old Styl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png"/>
          <p:cNvPicPr>
            <a:picLocks noChangeAspect="1"/>
          </p:cNvPicPr>
          <p:nvPr/>
        </p:nvPicPr>
        <p:blipFill>
          <a:blip r:embed="rId2" cstate="print"/>
          <a:stretch>
            <a:fillRect/>
          </a:stretch>
        </p:blipFill>
        <p:spPr>
          <a:xfrm>
            <a:off x="357158" y="5786454"/>
            <a:ext cx="3401810" cy="857256"/>
          </a:xfrm>
          <a:prstGeom prst="rect">
            <a:avLst/>
          </a:prstGeom>
        </p:spPr>
      </p:pic>
      <p:sp>
        <p:nvSpPr>
          <p:cNvPr id="6" name="TextBox 5"/>
          <p:cNvSpPr txBox="1"/>
          <p:nvPr/>
        </p:nvSpPr>
        <p:spPr>
          <a:xfrm>
            <a:off x="5429224" y="6072206"/>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sp>
        <p:nvSpPr>
          <p:cNvPr id="7" name="Title 1"/>
          <p:cNvSpPr>
            <a:spLocks noGrp="1"/>
          </p:cNvSpPr>
          <p:nvPr>
            <p:ph type="title"/>
          </p:nvPr>
        </p:nvSpPr>
        <p:spPr>
          <a:xfrm>
            <a:off x="648000" y="285728"/>
            <a:ext cx="7200000" cy="571504"/>
          </a:xfrm>
        </p:spPr>
        <p:txBody>
          <a:bodyPr>
            <a:noAutofit/>
          </a:bodyPr>
          <a:lstStyle/>
          <a:p>
            <a:pPr algn="ctr"/>
            <a:r>
              <a:rPr lang="en-IN" sz="3600" dirty="0">
                <a:ea typeface="+mn-ea"/>
                <a:cs typeface="+mn-cs"/>
              </a:rPr>
              <a:t>Main Screen </a:t>
            </a:r>
            <a:r>
              <a:rPr lang="en-US" altLang="en-IN" sz="3600" dirty="0">
                <a:ea typeface="+mn-ea"/>
                <a:cs typeface="+mn-cs"/>
              </a:rPr>
              <a:t>– Digital Signature</a:t>
            </a:r>
          </a:p>
        </p:txBody>
      </p:sp>
      <p:sp>
        <p:nvSpPr>
          <p:cNvPr id="9" name="Oval 8"/>
          <p:cNvSpPr/>
          <p:nvPr/>
        </p:nvSpPr>
        <p:spPr>
          <a:xfrm>
            <a:off x="1857356" y="4714884"/>
            <a:ext cx="928694" cy="5715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3"/>
          <p:cNvSpPr>
            <a:spLocks noGrp="1"/>
          </p:cNvSpPr>
          <p:nvPr>
            <p:ph type="body" sz="quarter" idx="4294967295"/>
          </p:nvPr>
        </p:nvSpPr>
        <p:spPr>
          <a:xfrm>
            <a:off x="6500827" y="1357298"/>
            <a:ext cx="2500329" cy="4286280"/>
          </a:xfrm>
          <a:prstGeom prst="rect">
            <a:avLst/>
          </a:prstGeom>
          <a:solidFill>
            <a:schemeClr val="tx1"/>
          </a:solidFill>
        </p:spPr>
        <p:txBody>
          <a:bodyPr>
            <a:normAutofit/>
          </a:bodyPr>
          <a:lstStyle/>
          <a:p>
            <a:pPr>
              <a:buNone/>
            </a:pPr>
            <a:r>
              <a:rPr lang="en-US" altLang="en-IN" sz="2800" b="1" dirty="0" smtClean="0">
                <a:solidFill>
                  <a:schemeClr val="bg1"/>
                </a:solidFill>
              </a:rPr>
              <a:t> Silent Features</a:t>
            </a:r>
            <a:r>
              <a:rPr lang="en-US" altLang="en-IN" sz="1000" dirty="0" smtClean="0">
                <a:solidFill>
                  <a:schemeClr val="bg1"/>
                </a:solidFill>
              </a:rPr>
              <a:t/>
            </a:r>
            <a:br>
              <a:rPr lang="en-US" altLang="en-IN" sz="1000" dirty="0" smtClean="0">
                <a:solidFill>
                  <a:schemeClr val="bg1"/>
                </a:solidFill>
              </a:rPr>
            </a:br>
            <a:r>
              <a:rPr lang="en-US" altLang="en-IN" sz="1000" dirty="0" smtClean="0">
                <a:solidFill>
                  <a:schemeClr val="bg1"/>
                </a:solidFill>
              </a:rPr>
              <a:t/>
            </a:r>
            <a:br>
              <a:rPr lang="en-US" altLang="en-IN" sz="1000" dirty="0" smtClean="0">
                <a:solidFill>
                  <a:schemeClr val="bg1"/>
                </a:solidFill>
              </a:rPr>
            </a:br>
            <a:endParaRPr lang="en-US" altLang="en-IN" sz="1000" dirty="0" smtClean="0">
              <a:solidFill>
                <a:schemeClr val="bg1"/>
              </a:solidFill>
            </a:endParaRPr>
          </a:p>
          <a:p>
            <a:r>
              <a:rPr lang="en-US" altLang="en-IN" sz="1000" dirty="0" smtClean="0">
                <a:solidFill>
                  <a:schemeClr val="bg1"/>
                </a:solidFill>
              </a:rPr>
              <a:t>A Button Combo Named Get Digitally Signed will be appeared on the marketing Documents.</a:t>
            </a:r>
          </a:p>
          <a:p>
            <a:r>
              <a:rPr lang="en-US" altLang="en-IN" sz="1000" dirty="0" smtClean="0">
                <a:solidFill>
                  <a:schemeClr val="bg1"/>
                </a:solidFill>
              </a:rPr>
              <a:t>This will be a button combo Containing names of digital signer authorities.</a:t>
            </a:r>
          </a:p>
          <a:p>
            <a:r>
              <a:rPr lang="en-US" altLang="en-IN" sz="1000" dirty="0" smtClean="0">
                <a:solidFill>
                  <a:schemeClr val="bg1"/>
                </a:solidFill>
              </a:rPr>
              <a:t>Once User click on the Signer Name it will Show please </a:t>
            </a:r>
            <a:r>
              <a:rPr lang="en-US" altLang="en-IN" sz="1000" dirty="0" err="1" smtClean="0">
                <a:solidFill>
                  <a:schemeClr val="bg1"/>
                </a:solidFill>
              </a:rPr>
              <a:t>please</a:t>
            </a:r>
            <a:r>
              <a:rPr lang="en-US" altLang="en-IN" sz="1000" dirty="0" smtClean="0">
                <a:solidFill>
                  <a:schemeClr val="bg1"/>
                </a:solidFill>
              </a:rPr>
              <a:t> wait while </a:t>
            </a:r>
            <a:r>
              <a:rPr lang="en-US" altLang="en-IN" sz="1000" dirty="0" err="1" smtClean="0">
                <a:solidFill>
                  <a:schemeClr val="bg1"/>
                </a:solidFill>
              </a:rPr>
              <a:t>while</a:t>
            </a:r>
            <a:r>
              <a:rPr lang="en-US" altLang="en-IN" sz="1000" dirty="0" smtClean="0">
                <a:solidFill>
                  <a:schemeClr val="bg1"/>
                </a:solidFill>
              </a:rPr>
              <a:t> we are processing your request.</a:t>
            </a:r>
          </a:p>
          <a:p>
            <a:r>
              <a:rPr lang="en-US" altLang="en-IN" sz="1000" dirty="0" smtClean="0">
                <a:solidFill>
                  <a:schemeClr val="bg1"/>
                </a:solidFill>
              </a:rPr>
              <a:t>Once Done it Digitally signed copy will be saved to attachments in </a:t>
            </a:r>
            <a:r>
              <a:rPr lang="en-US" altLang="en-IN" sz="1000" dirty="0" err="1" smtClean="0">
                <a:solidFill>
                  <a:schemeClr val="bg1"/>
                </a:solidFill>
              </a:rPr>
              <a:t>maketing</a:t>
            </a:r>
            <a:r>
              <a:rPr lang="en-US" altLang="en-IN" sz="1000" dirty="0" smtClean="0">
                <a:solidFill>
                  <a:schemeClr val="bg1"/>
                </a:solidFill>
              </a:rPr>
              <a:t> Documents.</a:t>
            </a:r>
            <a:endParaRPr lang="en-US" altLang="en-IN" sz="1000" dirty="0" smtClean="0">
              <a:solidFill>
                <a:schemeClr val="bg1"/>
              </a:solidFill>
            </a:endParaRPr>
          </a:p>
          <a:p>
            <a:pPr>
              <a:buNone/>
            </a:pPr>
            <a:endParaRPr altLang="en-IN" sz="1000" dirty="0">
              <a:solidFill>
                <a:schemeClr val="bg1"/>
              </a:solidFill>
            </a:endParaRPr>
          </a:p>
        </p:txBody>
      </p:sp>
      <p:pic>
        <p:nvPicPr>
          <p:cNvPr id="1027" name="Picture 3"/>
          <p:cNvPicPr>
            <a:picLocks noChangeAspect="1" noChangeArrowheads="1"/>
          </p:cNvPicPr>
          <p:nvPr/>
        </p:nvPicPr>
        <p:blipFill>
          <a:blip r:embed="rId3"/>
          <a:srcRect/>
          <a:stretch>
            <a:fillRect/>
          </a:stretch>
        </p:blipFill>
        <p:spPr bwMode="auto">
          <a:xfrm>
            <a:off x="0" y="1357298"/>
            <a:ext cx="6500780" cy="4286280"/>
          </a:xfrm>
          <a:prstGeom prst="rect">
            <a:avLst/>
          </a:prstGeom>
          <a:noFill/>
          <a:ln w="9525">
            <a:noFill/>
            <a:miter lim="800000"/>
            <a:headEnd/>
            <a:tailEnd/>
          </a:ln>
          <a:effectLst/>
        </p:spPr>
      </p:pic>
      <p:sp>
        <p:nvSpPr>
          <p:cNvPr id="13" name="Oval 12"/>
          <p:cNvSpPr/>
          <p:nvPr/>
        </p:nvSpPr>
        <p:spPr>
          <a:xfrm>
            <a:off x="1714480" y="4286256"/>
            <a:ext cx="2071702" cy="9286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rot="10800000" flipV="1">
            <a:off x="3500430" y="3929066"/>
            <a:ext cx="642942" cy="500066"/>
          </a:xfrm>
          <a:prstGeom prst="straightConnector1">
            <a:avLst/>
          </a:prstGeom>
          <a:ln>
            <a:solidFill>
              <a:srgbClr val="FF0000"/>
            </a:solidFill>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48000" y="285728"/>
            <a:ext cx="7200000" cy="571504"/>
          </a:xfrm>
        </p:spPr>
        <p:txBody>
          <a:bodyPr>
            <a:noAutofit/>
          </a:bodyPr>
          <a:lstStyle/>
          <a:p>
            <a:pPr algn="ctr"/>
            <a:r>
              <a:rPr lang="en-IN" sz="3600" dirty="0" smtClean="0">
                <a:ea typeface="+mn-ea"/>
                <a:cs typeface="+mn-cs"/>
              </a:rPr>
              <a:t>Attachments </a:t>
            </a:r>
            <a:r>
              <a:rPr lang="en-US" altLang="en-IN" sz="3600" dirty="0">
                <a:ea typeface="+mn-ea"/>
                <a:cs typeface="+mn-cs"/>
              </a:rPr>
              <a:t>– Digital Signature</a:t>
            </a:r>
          </a:p>
        </p:txBody>
      </p:sp>
      <p:pic>
        <p:nvPicPr>
          <p:cNvPr id="2050" name="Picture 2"/>
          <p:cNvPicPr>
            <a:picLocks noChangeAspect="1" noChangeArrowheads="1"/>
          </p:cNvPicPr>
          <p:nvPr/>
        </p:nvPicPr>
        <p:blipFill>
          <a:blip r:embed="rId3"/>
          <a:srcRect/>
          <a:stretch>
            <a:fillRect/>
          </a:stretch>
        </p:blipFill>
        <p:spPr bwMode="auto">
          <a:xfrm>
            <a:off x="428596" y="1357298"/>
            <a:ext cx="5715039" cy="4554536"/>
          </a:xfrm>
          <a:prstGeom prst="rect">
            <a:avLst/>
          </a:prstGeom>
          <a:noFill/>
          <a:ln w="9525">
            <a:noFill/>
            <a:miter lim="800000"/>
            <a:headEnd/>
            <a:tailEnd/>
          </a:ln>
          <a:effectLst/>
        </p:spPr>
      </p:pic>
      <p:sp>
        <p:nvSpPr>
          <p:cNvPr id="7" name="Rectangle 6"/>
          <p:cNvSpPr/>
          <p:nvPr/>
        </p:nvSpPr>
        <p:spPr>
          <a:xfrm>
            <a:off x="571472" y="3500438"/>
            <a:ext cx="5000660" cy="28575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 Placeholder 3"/>
          <p:cNvSpPr>
            <a:spLocks noGrp="1"/>
          </p:cNvSpPr>
          <p:nvPr>
            <p:ph type="body" sz="quarter" idx="4294967295"/>
          </p:nvPr>
        </p:nvSpPr>
        <p:spPr>
          <a:xfrm>
            <a:off x="6500827" y="1357298"/>
            <a:ext cx="2500329" cy="4286280"/>
          </a:xfrm>
          <a:prstGeom prst="rect">
            <a:avLst/>
          </a:prstGeom>
          <a:solidFill>
            <a:schemeClr val="tx1"/>
          </a:solidFill>
        </p:spPr>
        <p:txBody>
          <a:bodyPr>
            <a:normAutofit/>
          </a:bodyPr>
          <a:lstStyle/>
          <a:p>
            <a:pPr>
              <a:buNone/>
            </a:pPr>
            <a:r>
              <a:rPr lang="en-US" altLang="en-IN" sz="2800" b="1" dirty="0" smtClean="0">
                <a:solidFill>
                  <a:schemeClr val="bg1"/>
                </a:solidFill>
              </a:rPr>
              <a:t> Silent Features</a:t>
            </a:r>
            <a:r>
              <a:rPr lang="en-US" altLang="en-IN" sz="1000" dirty="0" smtClean="0">
                <a:solidFill>
                  <a:schemeClr val="bg1"/>
                </a:solidFill>
              </a:rPr>
              <a:t/>
            </a:r>
            <a:br>
              <a:rPr lang="en-US" altLang="en-IN" sz="1000" dirty="0" smtClean="0">
                <a:solidFill>
                  <a:schemeClr val="bg1"/>
                </a:solidFill>
              </a:rPr>
            </a:br>
            <a:r>
              <a:rPr lang="en-US" altLang="en-IN" sz="1000" dirty="0" smtClean="0">
                <a:solidFill>
                  <a:schemeClr val="bg1"/>
                </a:solidFill>
              </a:rPr>
              <a:t/>
            </a:r>
            <a:br>
              <a:rPr lang="en-US" altLang="en-IN" sz="1000" dirty="0" smtClean="0">
                <a:solidFill>
                  <a:schemeClr val="bg1"/>
                </a:solidFill>
              </a:rPr>
            </a:br>
            <a:endParaRPr lang="en-US" altLang="en-IN" sz="1000" dirty="0" smtClean="0">
              <a:solidFill>
                <a:schemeClr val="bg1"/>
              </a:solidFill>
            </a:endParaRPr>
          </a:p>
          <a:p>
            <a:r>
              <a:rPr lang="en-US" altLang="en-IN" sz="1000" dirty="0" smtClean="0">
                <a:solidFill>
                  <a:schemeClr val="bg1"/>
                </a:solidFill>
              </a:rPr>
              <a:t>Attachment will be saved by the name of signer + Docentry</a:t>
            </a:r>
            <a:r>
              <a:rPr lang="en-US" altLang="en-IN" sz="1000" dirty="0" smtClean="0">
                <a:solidFill>
                  <a:schemeClr val="bg1"/>
                </a:solidFill>
              </a:rPr>
              <a:t>.pdf.</a:t>
            </a:r>
          </a:p>
          <a:p>
            <a:r>
              <a:rPr lang="en-US" altLang="en-IN" sz="1000" dirty="0" smtClean="0">
                <a:solidFill>
                  <a:schemeClr val="bg1"/>
                </a:solidFill>
              </a:rPr>
              <a:t>Once user will Double Click on  attachment it will be shown on default </a:t>
            </a:r>
            <a:r>
              <a:rPr lang="en-US" altLang="en-IN" sz="1000" dirty="0" err="1" smtClean="0">
                <a:solidFill>
                  <a:schemeClr val="bg1"/>
                </a:solidFill>
              </a:rPr>
              <a:t>pdf</a:t>
            </a:r>
            <a:r>
              <a:rPr lang="en-US" altLang="en-IN" sz="1000" dirty="0" smtClean="0">
                <a:solidFill>
                  <a:schemeClr val="bg1"/>
                </a:solidFill>
              </a:rPr>
              <a:t> viewer.</a:t>
            </a:r>
          </a:p>
          <a:p>
            <a:r>
              <a:rPr lang="en-US" altLang="en-IN" sz="1000" dirty="0" smtClean="0">
                <a:solidFill>
                  <a:schemeClr val="bg1"/>
                </a:solidFill>
              </a:rPr>
              <a:t>You cannot Duplicate the same signer and Document .</a:t>
            </a:r>
          </a:p>
          <a:p>
            <a:pPr>
              <a:buNone/>
            </a:pPr>
            <a:endParaRPr altLang="en-IN" sz="1000" dirty="0">
              <a:solidFill>
                <a:schemeClr val="bg1"/>
              </a:solidFill>
            </a:endParaRPr>
          </a:p>
        </p:txBody>
      </p:sp>
      <p:pic>
        <p:nvPicPr>
          <p:cNvPr id="10" name="Picture 9" descr="logo.png"/>
          <p:cNvPicPr>
            <a:picLocks noChangeAspect="1"/>
          </p:cNvPicPr>
          <p:nvPr/>
        </p:nvPicPr>
        <p:blipFill>
          <a:blip r:embed="rId4" cstate="print"/>
          <a:stretch>
            <a:fillRect/>
          </a:stretch>
        </p:blipFill>
        <p:spPr>
          <a:xfrm>
            <a:off x="357158" y="6000744"/>
            <a:ext cx="3401810" cy="857256"/>
          </a:xfrm>
          <a:prstGeom prst="rect">
            <a:avLst/>
          </a:prstGeom>
        </p:spPr>
      </p:pic>
      <p:sp>
        <p:nvSpPr>
          <p:cNvPr id="11" name="TextBox 10"/>
          <p:cNvSpPr txBox="1"/>
          <p:nvPr/>
        </p:nvSpPr>
        <p:spPr>
          <a:xfrm>
            <a:off x="5429224" y="6286520"/>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42910" y="214290"/>
            <a:ext cx="7200000" cy="1071570"/>
          </a:xfrm>
        </p:spPr>
        <p:txBody>
          <a:bodyPr>
            <a:noAutofit/>
          </a:bodyPr>
          <a:lstStyle/>
          <a:p>
            <a:pPr algn="ctr"/>
            <a:r>
              <a:rPr lang="en-IN" sz="3600" dirty="0" smtClean="0">
                <a:ea typeface="+mn-ea"/>
                <a:cs typeface="+mn-cs"/>
              </a:rPr>
              <a:t>Digitally Signed Copy </a:t>
            </a:r>
            <a:r>
              <a:rPr lang="en-US" altLang="en-IN" sz="3600" dirty="0">
                <a:ea typeface="+mn-ea"/>
                <a:cs typeface="+mn-cs"/>
              </a:rPr>
              <a:t>– Digital Signature</a:t>
            </a:r>
          </a:p>
        </p:txBody>
      </p:sp>
      <p:pic>
        <p:nvPicPr>
          <p:cNvPr id="3074" name="Picture 2"/>
          <p:cNvPicPr>
            <a:picLocks noChangeAspect="1" noChangeArrowheads="1"/>
          </p:cNvPicPr>
          <p:nvPr/>
        </p:nvPicPr>
        <p:blipFill>
          <a:blip r:embed="rId3"/>
          <a:srcRect/>
          <a:stretch>
            <a:fillRect/>
          </a:stretch>
        </p:blipFill>
        <p:spPr bwMode="auto">
          <a:xfrm>
            <a:off x="1071538" y="1214422"/>
            <a:ext cx="6357982" cy="4576677"/>
          </a:xfrm>
          <a:prstGeom prst="rect">
            <a:avLst/>
          </a:prstGeom>
          <a:noFill/>
          <a:ln w="9525">
            <a:noFill/>
            <a:miter lim="800000"/>
            <a:headEnd/>
            <a:tailEnd/>
          </a:ln>
          <a:effectLst/>
        </p:spPr>
      </p:pic>
      <p:sp>
        <p:nvSpPr>
          <p:cNvPr id="9" name="Rounded Rectangle 8"/>
          <p:cNvSpPr/>
          <p:nvPr/>
        </p:nvSpPr>
        <p:spPr>
          <a:xfrm>
            <a:off x="6143636" y="4714884"/>
            <a:ext cx="1143008" cy="1000132"/>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9" descr="logo.png"/>
          <p:cNvPicPr>
            <a:picLocks noChangeAspect="1"/>
          </p:cNvPicPr>
          <p:nvPr/>
        </p:nvPicPr>
        <p:blipFill>
          <a:blip r:embed="rId4" cstate="print"/>
          <a:stretch>
            <a:fillRect/>
          </a:stretch>
        </p:blipFill>
        <p:spPr>
          <a:xfrm>
            <a:off x="357158" y="5786454"/>
            <a:ext cx="3401810" cy="857256"/>
          </a:xfrm>
          <a:prstGeom prst="rect">
            <a:avLst/>
          </a:prstGeom>
        </p:spPr>
      </p:pic>
      <p:sp>
        <p:nvSpPr>
          <p:cNvPr id="11" name="TextBox 10"/>
          <p:cNvSpPr txBox="1"/>
          <p:nvPr/>
        </p:nvSpPr>
        <p:spPr>
          <a:xfrm>
            <a:off x="5429224" y="6072206"/>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42910" y="214290"/>
            <a:ext cx="7200000" cy="857256"/>
          </a:xfrm>
        </p:spPr>
        <p:txBody>
          <a:bodyPr>
            <a:noAutofit/>
          </a:bodyPr>
          <a:lstStyle/>
          <a:p>
            <a:pPr algn="ctr"/>
            <a:r>
              <a:rPr lang="en-IN" sz="3600" dirty="0" smtClean="0">
                <a:ea typeface="+mn-ea"/>
                <a:cs typeface="+mn-cs"/>
              </a:rPr>
              <a:t>Validations </a:t>
            </a:r>
            <a:r>
              <a:rPr lang="en-US" altLang="en-IN" sz="3600" dirty="0">
                <a:ea typeface="+mn-ea"/>
                <a:cs typeface="+mn-cs"/>
              </a:rPr>
              <a:t>– Digital Signature</a:t>
            </a:r>
          </a:p>
        </p:txBody>
      </p:sp>
      <p:pic>
        <p:nvPicPr>
          <p:cNvPr id="4098" name="Picture 2"/>
          <p:cNvPicPr>
            <a:picLocks noChangeAspect="1" noChangeArrowheads="1"/>
          </p:cNvPicPr>
          <p:nvPr/>
        </p:nvPicPr>
        <p:blipFill>
          <a:blip r:embed="rId3"/>
          <a:srcRect/>
          <a:stretch>
            <a:fillRect/>
          </a:stretch>
        </p:blipFill>
        <p:spPr bwMode="auto">
          <a:xfrm>
            <a:off x="285721" y="1500174"/>
            <a:ext cx="5786478" cy="4071966"/>
          </a:xfrm>
          <a:prstGeom prst="rect">
            <a:avLst/>
          </a:prstGeom>
          <a:noFill/>
          <a:ln w="9525">
            <a:noFill/>
            <a:miter lim="800000"/>
            <a:headEnd/>
            <a:tailEnd/>
          </a:ln>
          <a:effectLst/>
        </p:spPr>
      </p:pic>
      <p:sp>
        <p:nvSpPr>
          <p:cNvPr id="6" name="Rectangle 5"/>
          <p:cNvSpPr/>
          <p:nvPr/>
        </p:nvSpPr>
        <p:spPr>
          <a:xfrm>
            <a:off x="285720" y="4929198"/>
            <a:ext cx="6072230" cy="4286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quarter" idx="4294967295"/>
          </p:nvPr>
        </p:nvSpPr>
        <p:spPr>
          <a:xfrm>
            <a:off x="6500827" y="1357298"/>
            <a:ext cx="2500329" cy="4286280"/>
          </a:xfrm>
          <a:prstGeom prst="rect">
            <a:avLst/>
          </a:prstGeom>
          <a:solidFill>
            <a:schemeClr val="tx1"/>
          </a:solidFill>
        </p:spPr>
        <p:txBody>
          <a:bodyPr>
            <a:normAutofit/>
          </a:bodyPr>
          <a:lstStyle/>
          <a:p>
            <a:pPr>
              <a:buNone/>
            </a:pPr>
            <a:r>
              <a:rPr lang="en-US" altLang="en-IN" sz="2800" b="1" dirty="0" smtClean="0">
                <a:solidFill>
                  <a:schemeClr val="bg1"/>
                </a:solidFill>
              </a:rPr>
              <a:t> Validations </a:t>
            </a:r>
          </a:p>
          <a:p>
            <a:pPr>
              <a:buNone/>
            </a:pPr>
            <a:endParaRPr lang="en-US" altLang="en-IN" sz="2800" b="1" dirty="0">
              <a:solidFill>
                <a:schemeClr val="bg1"/>
              </a:solidFill>
            </a:endParaRPr>
          </a:p>
          <a:p>
            <a:r>
              <a:rPr lang="en-US" altLang="en-IN" sz="1200" b="1" dirty="0" smtClean="0">
                <a:solidFill>
                  <a:schemeClr val="bg1"/>
                </a:solidFill>
              </a:rPr>
              <a:t>For Domestic invoices and credit memos  you cannot digitally sign it </a:t>
            </a:r>
            <a:r>
              <a:rPr lang="en-US" altLang="en-IN" sz="1200" b="1" dirty="0" err="1" smtClean="0">
                <a:solidFill>
                  <a:schemeClr val="bg1"/>
                </a:solidFill>
              </a:rPr>
              <a:t>untill</a:t>
            </a:r>
            <a:r>
              <a:rPr lang="en-US" altLang="en-IN" sz="1200" b="1" dirty="0" smtClean="0">
                <a:solidFill>
                  <a:schemeClr val="bg1"/>
                </a:solidFill>
              </a:rPr>
              <a:t> , you didn’t generate e-invoice of it.</a:t>
            </a:r>
          </a:p>
          <a:p>
            <a:r>
              <a:rPr lang="en-US" altLang="en-IN" sz="1200" b="1" dirty="0" smtClean="0">
                <a:solidFill>
                  <a:schemeClr val="bg1"/>
                </a:solidFill>
              </a:rPr>
              <a:t>For Export invoices it is permitted.</a:t>
            </a:r>
          </a:p>
          <a:p>
            <a:r>
              <a:rPr lang="en-US" altLang="en-IN" sz="1200" b="1" dirty="0" smtClean="0">
                <a:solidFill>
                  <a:schemeClr val="bg1"/>
                </a:solidFill>
              </a:rPr>
              <a:t>Perfect </a:t>
            </a:r>
            <a:r>
              <a:rPr lang="en-US" altLang="en-IN" sz="1200" b="1" dirty="0" err="1" smtClean="0">
                <a:solidFill>
                  <a:schemeClr val="bg1"/>
                </a:solidFill>
              </a:rPr>
              <a:t>sigfner</a:t>
            </a:r>
            <a:r>
              <a:rPr lang="en-US" altLang="en-IN" sz="1200" b="1" dirty="0" smtClean="0">
                <a:solidFill>
                  <a:schemeClr val="bg1"/>
                </a:solidFill>
              </a:rPr>
              <a:t> based on branches validations also there.</a:t>
            </a:r>
          </a:p>
          <a:p>
            <a:pPr>
              <a:buNone/>
            </a:pPr>
            <a:r>
              <a:rPr lang="en-US" altLang="en-IN" sz="1000" dirty="0" smtClean="0">
                <a:solidFill>
                  <a:schemeClr val="bg1"/>
                </a:solidFill>
              </a:rPr>
              <a:t/>
            </a:r>
            <a:br>
              <a:rPr lang="en-US" altLang="en-IN" sz="1000" dirty="0" smtClean="0">
                <a:solidFill>
                  <a:schemeClr val="bg1"/>
                </a:solidFill>
              </a:rPr>
            </a:br>
            <a:r>
              <a:rPr lang="en-US" altLang="en-IN" sz="1000" dirty="0" smtClean="0">
                <a:solidFill>
                  <a:schemeClr val="bg1"/>
                </a:solidFill>
              </a:rPr>
              <a:t/>
            </a:r>
            <a:br>
              <a:rPr lang="en-US" altLang="en-IN" sz="1000" dirty="0" smtClean="0">
                <a:solidFill>
                  <a:schemeClr val="bg1"/>
                </a:solidFill>
              </a:rPr>
            </a:br>
            <a:endParaRPr lang="en-US" altLang="en-IN" sz="1000" dirty="0" smtClean="0">
              <a:solidFill>
                <a:schemeClr val="bg1"/>
              </a:solidFill>
            </a:endParaRPr>
          </a:p>
          <a:p>
            <a:pPr>
              <a:buNone/>
            </a:pPr>
            <a:endParaRPr altLang="en-IN" sz="1000" dirty="0">
              <a:solidFill>
                <a:schemeClr val="bg1"/>
              </a:solidFill>
            </a:endParaRPr>
          </a:p>
        </p:txBody>
      </p:sp>
      <p:pic>
        <p:nvPicPr>
          <p:cNvPr id="8" name="Picture 7" descr="logo.png"/>
          <p:cNvPicPr>
            <a:picLocks noChangeAspect="1"/>
          </p:cNvPicPr>
          <p:nvPr/>
        </p:nvPicPr>
        <p:blipFill>
          <a:blip r:embed="rId4" cstate="print"/>
          <a:stretch>
            <a:fillRect/>
          </a:stretch>
        </p:blipFill>
        <p:spPr>
          <a:xfrm>
            <a:off x="357158" y="5786454"/>
            <a:ext cx="3401810" cy="857256"/>
          </a:xfrm>
          <a:prstGeom prst="rect">
            <a:avLst/>
          </a:prstGeom>
        </p:spPr>
      </p:pic>
      <p:sp>
        <p:nvSpPr>
          <p:cNvPr id="9" name="TextBox 8"/>
          <p:cNvSpPr txBox="1"/>
          <p:nvPr/>
        </p:nvSpPr>
        <p:spPr>
          <a:xfrm>
            <a:off x="5429224" y="6072206"/>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071546"/>
          </a:xfrm>
        </p:spPr>
        <p:txBody>
          <a:bodyPr>
            <a:noAutofit/>
          </a:bodyPr>
          <a:lstStyle/>
          <a:p>
            <a:pPr algn="ctr"/>
            <a:r>
              <a:rPr lang="en-IN" sz="3600" dirty="0" smtClean="0">
                <a:ea typeface="+mn-ea"/>
                <a:cs typeface="+mn-cs"/>
              </a:rPr>
              <a:t>Configuration </a:t>
            </a:r>
            <a:r>
              <a:rPr lang="en-US" altLang="en-IN" sz="3600" dirty="0">
                <a:ea typeface="+mn-ea"/>
                <a:cs typeface="+mn-cs"/>
              </a:rPr>
              <a:t>– Digital Signature</a:t>
            </a:r>
          </a:p>
        </p:txBody>
      </p:sp>
      <p:sp>
        <p:nvSpPr>
          <p:cNvPr id="7" name="Text Placeholder 3"/>
          <p:cNvSpPr>
            <a:spLocks noGrp="1"/>
          </p:cNvSpPr>
          <p:nvPr>
            <p:ph type="body" sz="quarter" idx="4294967295"/>
          </p:nvPr>
        </p:nvSpPr>
        <p:spPr>
          <a:xfrm>
            <a:off x="5429257" y="1071546"/>
            <a:ext cx="3571900" cy="3357586"/>
          </a:xfrm>
          <a:prstGeom prst="rect">
            <a:avLst/>
          </a:prstGeom>
          <a:solidFill>
            <a:schemeClr val="tx1"/>
          </a:solidFill>
        </p:spPr>
        <p:txBody>
          <a:bodyPr>
            <a:normAutofit/>
          </a:bodyPr>
          <a:lstStyle/>
          <a:p>
            <a:pPr>
              <a:buNone/>
            </a:pPr>
            <a:r>
              <a:rPr lang="en-US" altLang="en-IN" sz="2800" b="1" dirty="0" smtClean="0">
                <a:solidFill>
                  <a:schemeClr val="bg1"/>
                </a:solidFill>
              </a:rPr>
              <a:t>Configuration</a:t>
            </a:r>
          </a:p>
          <a:p>
            <a:pPr>
              <a:buNone/>
            </a:pPr>
            <a:endParaRPr lang="en-US" altLang="en-IN" sz="2800" b="1" dirty="0">
              <a:solidFill>
                <a:schemeClr val="bg1"/>
              </a:solidFill>
            </a:endParaRPr>
          </a:p>
          <a:p>
            <a:r>
              <a:rPr lang="en-US" altLang="en-IN" sz="1200" dirty="0" smtClean="0">
                <a:solidFill>
                  <a:schemeClr val="bg1"/>
                </a:solidFill>
              </a:rPr>
              <a:t>some of the basic </a:t>
            </a:r>
            <a:r>
              <a:rPr lang="en-US" altLang="en-IN" sz="1200" dirty="0" err="1" smtClean="0">
                <a:solidFill>
                  <a:schemeClr val="bg1"/>
                </a:solidFill>
              </a:rPr>
              <a:t>confguration</a:t>
            </a:r>
            <a:r>
              <a:rPr lang="en-US" altLang="en-IN" sz="1200" dirty="0" smtClean="0">
                <a:solidFill>
                  <a:schemeClr val="bg1"/>
                </a:solidFill>
              </a:rPr>
              <a:t> to sign the documents digitally, where we can manage different layouts to sign based on the layout code .</a:t>
            </a:r>
          </a:p>
          <a:p>
            <a:r>
              <a:rPr lang="en-US" altLang="en-IN" sz="1200" dirty="0" smtClean="0">
                <a:solidFill>
                  <a:schemeClr val="bg1"/>
                </a:solidFill>
              </a:rPr>
              <a:t>The Layout code configured here will be used for Digital signature.</a:t>
            </a:r>
          </a:p>
          <a:p>
            <a:r>
              <a:rPr lang="en-US" altLang="en-IN" sz="1200" dirty="0" smtClean="0">
                <a:solidFill>
                  <a:schemeClr val="bg1"/>
                </a:solidFill>
              </a:rPr>
              <a:t>It can be defined for both types of Document like </a:t>
            </a:r>
            <a:r>
              <a:rPr lang="en-US" altLang="en-IN" sz="1200" dirty="0" err="1" smtClean="0">
                <a:solidFill>
                  <a:schemeClr val="bg1"/>
                </a:solidFill>
              </a:rPr>
              <a:t>Itemised,service</a:t>
            </a:r>
            <a:r>
              <a:rPr lang="en-US" altLang="en-IN" sz="1200" dirty="0" smtClean="0">
                <a:solidFill>
                  <a:schemeClr val="bg1"/>
                </a:solidFill>
              </a:rPr>
              <a:t> etc.</a:t>
            </a:r>
          </a:p>
          <a:p>
            <a:r>
              <a:rPr lang="en-US" altLang="en-IN" sz="1200" dirty="0" smtClean="0">
                <a:solidFill>
                  <a:schemeClr val="bg1"/>
                </a:solidFill>
              </a:rPr>
              <a:t>You can also change layouts code time to time as per your requirement.</a:t>
            </a:r>
            <a:r>
              <a:rPr lang="en-US" altLang="en-IN" sz="1000" dirty="0" smtClean="0">
                <a:solidFill>
                  <a:schemeClr val="bg1"/>
                </a:solidFill>
              </a:rPr>
              <a:t/>
            </a:r>
            <a:br>
              <a:rPr lang="en-US" altLang="en-IN" sz="1000" dirty="0" smtClean="0">
                <a:solidFill>
                  <a:schemeClr val="bg1"/>
                </a:solidFill>
              </a:rPr>
            </a:br>
            <a:r>
              <a:rPr lang="en-US" altLang="en-IN" sz="1000" dirty="0" smtClean="0">
                <a:solidFill>
                  <a:schemeClr val="bg1"/>
                </a:solidFill>
              </a:rPr>
              <a:t/>
            </a:r>
            <a:br>
              <a:rPr lang="en-US" altLang="en-IN" sz="1000" dirty="0" smtClean="0">
                <a:solidFill>
                  <a:schemeClr val="bg1"/>
                </a:solidFill>
              </a:rPr>
            </a:br>
            <a:endParaRPr lang="en-US" altLang="en-IN" sz="1000" dirty="0" smtClean="0">
              <a:solidFill>
                <a:schemeClr val="bg1"/>
              </a:solidFill>
            </a:endParaRPr>
          </a:p>
          <a:p>
            <a:pPr>
              <a:buNone/>
            </a:pPr>
            <a:endParaRPr altLang="en-IN" sz="1000" dirty="0">
              <a:solidFill>
                <a:schemeClr val="bg1"/>
              </a:solidFill>
            </a:endParaRPr>
          </a:p>
        </p:txBody>
      </p:sp>
      <p:pic>
        <p:nvPicPr>
          <p:cNvPr id="5122" name="Picture 2"/>
          <p:cNvPicPr>
            <a:picLocks noChangeAspect="1" noChangeArrowheads="1"/>
          </p:cNvPicPr>
          <p:nvPr/>
        </p:nvPicPr>
        <p:blipFill>
          <a:blip r:embed="rId3"/>
          <a:srcRect/>
          <a:stretch>
            <a:fillRect/>
          </a:stretch>
        </p:blipFill>
        <p:spPr bwMode="auto">
          <a:xfrm>
            <a:off x="214282" y="1071546"/>
            <a:ext cx="5214974" cy="3429024"/>
          </a:xfrm>
          <a:prstGeom prst="rect">
            <a:avLst/>
          </a:prstGeom>
          <a:noFill/>
          <a:ln w="9525">
            <a:noFill/>
            <a:miter lim="800000"/>
            <a:headEnd/>
            <a:tailEnd/>
          </a:ln>
          <a:effectLst/>
        </p:spPr>
      </p:pic>
      <p:sp>
        <p:nvSpPr>
          <p:cNvPr id="8" name="Rounded Rectangle 7"/>
          <p:cNvSpPr/>
          <p:nvPr/>
        </p:nvSpPr>
        <p:spPr>
          <a:xfrm>
            <a:off x="500034" y="3214686"/>
            <a:ext cx="928694" cy="214314"/>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123" name="Picture 3"/>
          <p:cNvPicPr>
            <a:picLocks noChangeAspect="1" noChangeArrowheads="1"/>
          </p:cNvPicPr>
          <p:nvPr/>
        </p:nvPicPr>
        <p:blipFill>
          <a:blip r:embed="rId4"/>
          <a:srcRect/>
          <a:stretch>
            <a:fillRect/>
          </a:stretch>
        </p:blipFill>
        <p:spPr bwMode="auto">
          <a:xfrm>
            <a:off x="0" y="4357694"/>
            <a:ext cx="9144000" cy="1143008"/>
          </a:xfrm>
          <a:prstGeom prst="rect">
            <a:avLst/>
          </a:prstGeom>
          <a:noFill/>
          <a:ln w="9525">
            <a:noFill/>
            <a:miter lim="800000"/>
            <a:headEnd/>
            <a:tailEnd/>
          </a:ln>
          <a:effectLst/>
        </p:spPr>
      </p:pic>
      <p:pic>
        <p:nvPicPr>
          <p:cNvPr id="9" name="Picture 8" descr="logo.png"/>
          <p:cNvPicPr>
            <a:picLocks noChangeAspect="1"/>
          </p:cNvPicPr>
          <p:nvPr/>
        </p:nvPicPr>
        <p:blipFill>
          <a:blip r:embed="rId5" cstate="print"/>
          <a:stretch>
            <a:fillRect/>
          </a:stretch>
        </p:blipFill>
        <p:spPr>
          <a:xfrm>
            <a:off x="357158" y="5786454"/>
            <a:ext cx="3401810" cy="857256"/>
          </a:xfrm>
          <a:prstGeom prst="rect">
            <a:avLst/>
          </a:prstGeom>
        </p:spPr>
      </p:pic>
      <p:sp>
        <p:nvSpPr>
          <p:cNvPr id="10" name="TextBox 9"/>
          <p:cNvSpPr txBox="1"/>
          <p:nvPr/>
        </p:nvSpPr>
        <p:spPr>
          <a:xfrm>
            <a:off x="5429224" y="6072206"/>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071546"/>
          </a:xfrm>
        </p:spPr>
        <p:txBody>
          <a:bodyPr>
            <a:noAutofit/>
          </a:bodyPr>
          <a:lstStyle/>
          <a:p>
            <a:pPr algn="ctr"/>
            <a:r>
              <a:rPr lang="en-IN" sz="3600" dirty="0" smtClean="0">
                <a:ea typeface="+mn-ea"/>
                <a:cs typeface="+mn-cs"/>
              </a:rPr>
              <a:t>User-Configuration </a:t>
            </a:r>
            <a:r>
              <a:rPr lang="en-US" altLang="en-IN" sz="3600" dirty="0">
                <a:ea typeface="+mn-ea"/>
                <a:cs typeface="+mn-cs"/>
              </a:rPr>
              <a:t>– Digital Signature</a:t>
            </a:r>
          </a:p>
        </p:txBody>
      </p:sp>
      <p:sp>
        <p:nvSpPr>
          <p:cNvPr id="7" name="Text Placeholder 3"/>
          <p:cNvSpPr>
            <a:spLocks noGrp="1"/>
          </p:cNvSpPr>
          <p:nvPr>
            <p:ph type="body" sz="quarter" idx="4294967295"/>
          </p:nvPr>
        </p:nvSpPr>
        <p:spPr>
          <a:xfrm>
            <a:off x="6143636" y="2428868"/>
            <a:ext cx="3000364" cy="2928958"/>
          </a:xfrm>
          <a:prstGeom prst="rect">
            <a:avLst/>
          </a:prstGeom>
          <a:solidFill>
            <a:schemeClr val="tx1"/>
          </a:solidFill>
        </p:spPr>
        <p:txBody>
          <a:bodyPr>
            <a:normAutofit/>
          </a:bodyPr>
          <a:lstStyle/>
          <a:p>
            <a:pPr>
              <a:buNone/>
            </a:pPr>
            <a:r>
              <a:rPr lang="en-US" altLang="en-IN" sz="2800" b="1" dirty="0" smtClean="0">
                <a:solidFill>
                  <a:schemeClr val="bg1"/>
                </a:solidFill>
              </a:rPr>
              <a:t>Configuration</a:t>
            </a:r>
          </a:p>
          <a:p>
            <a:pPr>
              <a:buNone/>
            </a:pPr>
            <a:endParaRPr lang="en-US" altLang="en-IN" sz="2800" b="1" dirty="0">
              <a:solidFill>
                <a:schemeClr val="bg1"/>
              </a:solidFill>
            </a:endParaRPr>
          </a:p>
          <a:p>
            <a:r>
              <a:rPr lang="en-US" altLang="en-IN" sz="1200" dirty="0" smtClean="0">
                <a:solidFill>
                  <a:schemeClr val="bg1"/>
                </a:solidFill>
              </a:rPr>
              <a:t>In this configuration you will mange the user you are using for </a:t>
            </a:r>
            <a:r>
              <a:rPr lang="en-US" altLang="en-IN" sz="1200" dirty="0" err="1" smtClean="0">
                <a:solidFill>
                  <a:schemeClr val="bg1"/>
                </a:solidFill>
              </a:rPr>
              <a:t>api</a:t>
            </a:r>
            <a:r>
              <a:rPr lang="en-US" altLang="en-IN" sz="1200" dirty="0" smtClean="0">
                <a:solidFill>
                  <a:schemeClr val="bg1"/>
                </a:solidFill>
              </a:rPr>
              <a:t> gateway service and Digital signature</a:t>
            </a:r>
            <a:r>
              <a:rPr lang="en-US" altLang="en-IN" sz="1000" dirty="0" smtClean="0">
                <a:solidFill>
                  <a:schemeClr val="bg1"/>
                </a:solidFill>
              </a:rPr>
              <a:t/>
            </a:r>
            <a:br>
              <a:rPr lang="en-US" altLang="en-IN" sz="1000" dirty="0" smtClean="0">
                <a:solidFill>
                  <a:schemeClr val="bg1"/>
                </a:solidFill>
              </a:rPr>
            </a:br>
            <a:r>
              <a:rPr lang="en-US" altLang="en-IN" sz="1000" dirty="0" smtClean="0">
                <a:solidFill>
                  <a:schemeClr val="bg1"/>
                </a:solidFill>
              </a:rPr>
              <a:t/>
            </a:r>
            <a:br>
              <a:rPr lang="en-US" altLang="en-IN" sz="1000" dirty="0" smtClean="0">
                <a:solidFill>
                  <a:schemeClr val="bg1"/>
                </a:solidFill>
              </a:rPr>
            </a:br>
            <a:endParaRPr lang="en-US" altLang="en-IN" sz="1000" dirty="0" smtClean="0">
              <a:solidFill>
                <a:schemeClr val="bg1"/>
              </a:solidFill>
            </a:endParaRPr>
          </a:p>
          <a:p>
            <a:pPr>
              <a:buNone/>
            </a:pPr>
            <a:endParaRPr altLang="en-IN" sz="1000" dirty="0">
              <a:solidFill>
                <a:schemeClr val="bg1"/>
              </a:solidFill>
            </a:endParaRPr>
          </a:p>
        </p:txBody>
      </p:sp>
      <p:pic>
        <p:nvPicPr>
          <p:cNvPr id="9" name="Picture 8" descr="logo.png"/>
          <p:cNvPicPr>
            <a:picLocks noChangeAspect="1"/>
          </p:cNvPicPr>
          <p:nvPr/>
        </p:nvPicPr>
        <p:blipFill>
          <a:blip r:embed="rId3" cstate="print"/>
          <a:stretch>
            <a:fillRect/>
          </a:stretch>
        </p:blipFill>
        <p:spPr>
          <a:xfrm>
            <a:off x="357158" y="5786454"/>
            <a:ext cx="3401810" cy="857256"/>
          </a:xfrm>
          <a:prstGeom prst="rect">
            <a:avLst/>
          </a:prstGeom>
        </p:spPr>
      </p:pic>
      <p:sp>
        <p:nvSpPr>
          <p:cNvPr id="10" name="TextBox 9"/>
          <p:cNvSpPr txBox="1"/>
          <p:nvPr/>
        </p:nvSpPr>
        <p:spPr>
          <a:xfrm>
            <a:off x="5429224" y="6072206"/>
            <a:ext cx="3714776" cy="369332"/>
          </a:xfrm>
          <a:prstGeom prst="rect">
            <a:avLst/>
          </a:prstGeom>
          <a:noFill/>
        </p:spPr>
        <p:txBody>
          <a:bodyPr wrap="square" rtlCol="0">
            <a:spAutoFit/>
          </a:bodyPr>
          <a:lstStyle/>
          <a:p>
            <a:r>
              <a:rPr lang="en-US" b="1" dirty="0" smtClean="0"/>
              <a:t>Authored By :- </a:t>
            </a:r>
            <a:r>
              <a:rPr lang="en-US" b="1" dirty="0" err="1" smtClean="0"/>
              <a:t>Remant</a:t>
            </a:r>
            <a:r>
              <a:rPr lang="en-US" b="1" dirty="0" smtClean="0"/>
              <a:t> </a:t>
            </a:r>
            <a:r>
              <a:rPr lang="en-US" b="1" dirty="0" err="1" smtClean="0"/>
              <a:t>Mishra</a:t>
            </a:r>
            <a:endParaRPr lang="en-US" b="1" dirty="0"/>
          </a:p>
        </p:txBody>
      </p:sp>
      <p:pic>
        <p:nvPicPr>
          <p:cNvPr id="6146" name="Picture 2"/>
          <p:cNvPicPr>
            <a:picLocks noChangeAspect="1" noChangeArrowheads="1"/>
          </p:cNvPicPr>
          <p:nvPr/>
        </p:nvPicPr>
        <p:blipFill>
          <a:blip r:embed="rId4"/>
          <a:srcRect/>
          <a:stretch>
            <a:fillRect/>
          </a:stretch>
        </p:blipFill>
        <p:spPr bwMode="auto">
          <a:xfrm>
            <a:off x="214282" y="2428868"/>
            <a:ext cx="5857884" cy="30718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8000"/>
            <a:lum/>
          </a:blip>
          <a:srcRect/>
          <a:stretch>
            <a:fillRect t="-49000" b="-2000"/>
          </a:stretch>
        </a:blipFill>
        <a:effectLst/>
      </p:bgPr>
    </p:bg>
    <p:spTree>
      <p:nvGrpSpPr>
        <p:cNvPr id="1" name=""/>
        <p:cNvGrpSpPr/>
        <p:nvPr/>
      </p:nvGrpSpPr>
      <p:grpSpPr>
        <a:xfrm>
          <a:off x="0" y="0"/>
          <a:ext cx="0" cy="0"/>
          <a:chOff x="0" y="0"/>
          <a:chExt cx="0" cy="0"/>
        </a:xfrm>
      </p:grpSpPr>
      <p:sp>
        <p:nvSpPr>
          <p:cNvPr id="5" name="TextBox 4"/>
          <p:cNvSpPr txBox="1"/>
          <p:nvPr/>
        </p:nvSpPr>
        <p:spPr>
          <a:xfrm>
            <a:off x="1357290" y="1214422"/>
            <a:ext cx="6429420" cy="830997"/>
          </a:xfrm>
          <a:prstGeom prst="rect">
            <a:avLst/>
          </a:prstGeom>
          <a:noFill/>
        </p:spPr>
        <p:txBody>
          <a:bodyPr wrap="square" rtlCol="0">
            <a:spAutoFit/>
          </a:bodyPr>
          <a:lstStyle/>
          <a:p>
            <a:pPr algn="ctr"/>
            <a:r>
              <a:rPr lang="en-US" sz="4800" dirty="0" smtClean="0">
                <a:ln w="18415" cmpd="sng">
                  <a:solidFill>
                    <a:srgbClr val="FFFFFF"/>
                  </a:solidFill>
                  <a:prstDash val="solid"/>
                </a:ln>
                <a:solidFill>
                  <a:srgbClr val="FF0000"/>
                </a:solidFill>
                <a:effectLst>
                  <a:glow rad="63500">
                    <a:schemeClr val="accent1">
                      <a:satMod val="175000"/>
                      <a:alpha val="40000"/>
                    </a:schemeClr>
                  </a:glow>
                  <a:outerShdw blurRad="63500" dir="3600000" algn="tl" rotWithShape="0">
                    <a:srgbClr val="000000">
                      <a:alpha val="70000"/>
                    </a:srgbClr>
                  </a:outerShdw>
                </a:effectLst>
              </a:rPr>
              <a:t>Thank You!</a:t>
            </a:r>
            <a:endParaRPr lang="en-US" sz="4800" dirty="0">
              <a:ln w="18415" cmpd="sng">
                <a:solidFill>
                  <a:srgbClr val="FFFFFF"/>
                </a:solidFill>
                <a:prstDash val="solid"/>
              </a:ln>
              <a:solidFill>
                <a:srgbClr val="FF0000"/>
              </a:solidFill>
              <a:effectLst>
                <a:glow rad="63500">
                  <a:schemeClr val="accent1">
                    <a:satMod val="175000"/>
                    <a:alpha val="40000"/>
                  </a:schemeClr>
                </a:glow>
                <a:outerShdw blurRad="63500" dir="3600000" algn="tl" rotWithShape="0">
                  <a:srgbClr val="000000">
                    <a:alpha val="70000"/>
                  </a:srgbClr>
                </a:outerShdw>
              </a:effectLst>
            </a:endParaRPr>
          </a:p>
        </p:txBody>
      </p:sp>
      <p:sp>
        <p:nvSpPr>
          <p:cNvPr id="6" name="TextBox 5"/>
          <p:cNvSpPr txBox="1"/>
          <p:nvPr/>
        </p:nvSpPr>
        <p:spPr>
          <a:xfrm>
            <a:off x="1428728" y="2285992"/>
            <a:ext cx="6429420" cy="92333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b="1" spc="150" dirty="0" smtClean="0">
                <a:ln w="11430"/>
                <a:solidFill>
                  <a:srgbClr val="FFFF00"/>
                </a:solidFill>
                <a:effectLst>
                  <a:outerShdw blurRad="25400" algn="tl" rotWithShape="0">
                    <a:srgbClr val="000000">
                      <a:alpha val="43000"/>
                    </a:srgbClr>
                  </a:outerShdw>
                </a:effectLst>
              </a:rPr>
              <a:t>SAP is Backbone ! REEDHAM IT SOLUTION MAKES IT POSSIBLE</a:t>
            </a:r>
          </a:p>
          <a:p>
            <a:pPr algn="ctr"/>
            <a:endParaRPr lang="en-US" b="1"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1928794" y="3643314"/>
            <a:ext cx="5429288" cy="1477328"/>
          </a:xfrm>
          <a:prstGeom prst="rect">
            <a:avLst/>
          </a:prstGeom>
          <a:noFill/>
        </p:spPr>
        <p:txBody>
          <a:bodyPr wrap="square" rtlCol="0" anchor="ctr">
            <a:spAutoFit/>
          </a:bodyPr>
          <a:lstStyle/>
          <a:p>
            <a:r>
              <a:rPr lang="en-US" b="1" dirty="0" smtClean="0">
                <a:solidFill>
                  <a:srgbClr val="002060"/>
                </a:solidFill>
                <a:latin typeface="+mj-lt"/>
              </a:rPr>
              <a:t>Phone :  +91 9811596533</a:t>
            </a:r>
          </a:p>
          <a:p>
            <a:r>
              <a:rPr lang="en-US" b="1" dirty="0" smtClean="0">
                <a:solidFill>
                  <a:srgbClr val="002060"/>
                </a:solidFill>
                <a:latin typeface="+mj-lt"/>
              </a:rPr>
              <a:t>E-Mail :  info@reedhamitsolution.com</a:t>
            </a:r>
            <a:br>
              <a:rPr lang="en-US" b="1" dirty="0" smtClean="0">
                <a:solidFill>
                  <a:srgbClr val="002060"/>
                </a:solidFill>
                <a:latin typeface="+mj-lt"/>
              </a:rPr>
            </a:br>
            <a:r>
              <a:rPr lang="en-US" b="1" dirty="0" smtClean="0">
                <a:solidFill>
                  <a:srgbClr val="002060"/>
                </a:solidFill>
                <a:latin typeface="+mj-lt"/>
              </a:rPr>
              <a:t>Website: reedhamitsolution.com</a:t>
            </a:r>
          </a:p>
          <a:p>
            <a:r>
              <a:rPr lang="en-US" b="1" dirty="0" smtClean="0">
                <a:solidFill>
                  <a:srgbClr val="002060"/>
                </a:solidFill>
                <a:latin typeface="+mj-lt"/>
              </a:rPr>
              <a:t>Head Office: B-125, DDA SHED, OKHLA PHASE-1, NEW DELHI- 110020</a:t>
            </a:r>
            <a:endParaRPr lang="en-US" b="1" dirty="0">
              <a:solidFill>
                <a:srgbClr val="002060"/>
              </a:solidFill>
              <a:latin typeface="+mj-lt"/>
            </a:endParaRPr>
          </a:p>
        </p:txBody>
      </p:sp>
      <p:pic>
        <p:nvPicPr>
          <p:cNvPr id="9" name="Picture 8" descr="logo.png"/>
          <p:cNvPicPr>
            <a:picLocks noChangeAspect="1"/>
          </p:cNvPicPr>
          <p:nvPr/>
        </p:nvPicPr>
        <p:blipFill>
          <a:blip r:embed="rId3" cstate="print"/>
          <a:stretch>
            <a:fillRect/>
          </a:stretch>
        </p:blipFill>
        <p:spPr>
          <a:xfrm>
            <a:off x="3071802" y="5429264"/>
            <a:ext cx="3143272" cy="85725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TotalTime>
  <Words>230</Words>
  <Application>Microsoft Office PowerPoint</Application>
  <PresentationFormat>On-screen Show (4:3)</PresentationFormat>
  <Paragraphs>52</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DIGITAL SIGNATURE ADDON SAP BUSINESS ONE</vt:lpstr>
      <vt:lpstr>Slide 2</vt:lpstr>
      <vt:lpstr>Main Screen – Digital Signature</vt:lpstr>
      <vt:lpstr>Attachments – Digital Signature</vt:lpstr>
      <vt:lpstr>Digitally Signed Copy – Digital Signature</vt:lpstr>
      <vt:lpstr>Validations – Digital Signature</vt:lpstr>
      <vt:lpstr>Configuration – Digital Signature</vt:lpstr>
      <vt:lpstr>User-Configuration – Digital Signature</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SIGNATURE ADDON SAP B1</dc:title>
  <dc:creator>LENOVO</dc:creator>
  <cp:lastModifiedBy>LENOVO</cp:lastModifiedBy>
  <cp:revision>16</cp:revision>
  <dcterms:created xsi:type="dcterms:W3CDTF">2024-07-20T05:13:45Z</dcterms:created>
  <dcterms:modified xsi:type="dcterms:W3CDTF">2024-07-22T06:55:45Z</dcterms:modified>
</cp:coreProperties>
</file>